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7" r:id="rId3"/>
    <p:sldId id="298" r:id="rId4"/>
    <p:sldId id="266" r:id="rId5"/>
    <p:sldId id="260" r:id="rId6"/>
    <p:sldId id="257" r:id="rId7"/>
    <p:sldId id="262" r:id="rId8"/>
    <p:sldId id="263" r:id="rId9"/>
    <p:sldId id="259" r:id="rId10"/>
    <p:sldId id="264" r:id="rId11"/>
    <p:sldId id="272" r:id="rId12"/>
    <p:sldId id="265" r:id="rId13"/>
    <p:sldId id="258" r:id="rId14"/>
    <p:sldId id="289" r:id="rId15"/>
    <p:sldId id="290" r:id="rId16"/>
    <p:sldId id="291" r:id="rId17"/>
    <p:sldId id="292" r:id="rId18"/>
    <p:sldId id="267" r:id="rId19"/>
    <p:sldId id="274" r:id="rId20"/>
    <p:sldId id="275" r:id="rId21"/>
    <p:sldId id="273" r:id="rId22"/>
    <p:sldId id="268" r:id="rId23"/>
    <p:sldId id="284" r:id="rId24"/>
    <p:sldId id="277" r:id="rId25"/>
    <p:sldId id="283" r:id="rId26"/>
    <p:sldId id="276" r:id="rId27"/>
    <p:sldId id="279" r:id="rId28"/>
    <p:sldId id="287" r:id="rId29"/>
    <p:sldId id="286" r:id="rId30"/>
    <p:sldId id="280" r:id="rId31"/>
    <p:sldId id="282" r:id="rId32"/>
    <p:sldId id="270" r:id="rId33"/>
    <p:sldId id="288" r:id="rId34"/>
    <p:sldId id="296" r:id="rId35"/>
    <p:sldId id="293" r:id="rId36"/>
    <p:sldId id="294" r:id="rId37"/>
    <p:sldId id="299" r:id="rId38"/>
    <p:sldId id="295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2121-7063-4C5D-8082-647FEEFBDEBC}" type="datetimeFigureOut">
              <a:rPr lang="en-CA" smtClean="0"/>
              <a:t>2025-08-24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1C91-1063-416B-AE95-2785F03389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9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5E8F-58ED-EBCB-D3F6-C3B2803B4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C4EDE-6E80-2B84-4130-A2AE4661B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8290-FA6F-F7A9-D8D6-C2B26F58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8EFC1-8938-4F52-A403-CAE190E81607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1385-D6A4-D3BB-656A-262F2E9C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0E21-1860-F8FB-FAB0-7943E274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99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8D5D-6004-6F6D-E5C2-2794969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671F0-9173-800E-2007-1C0CE9FD6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964D4-AD16-8BBD-A93C-35CD3E3A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01E1-D125-4230-9B53-A297601DA1EE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D0E3-3B02-43DA-6647-AFE628A1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8856-ADC9-DD63-38A5-6023FF94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7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5B3D8-B092-4A37-7009-62EE08F7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3B4F-162C-E820-9A37-A17166D6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48AC-B27F-516C-BFE1-2074DB02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CEE7-86B9-4997-A16D-FE67D60ED3AD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AB4C2-3B3B-DB8C-BC52-6BE8F450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C6E4-F669-EAF4-9C05-A850B2BE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1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844-2238-7EB5-0C06-CF1842E2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4BF-3E28-5778-98B3-3527F428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0FDB-ACE3-30D1-48C6-9381C8FC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714-7BED-4386-8CD0-DC42EA4C1AAA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D3403-BEEF-72AC-97F7-CA60B9F6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95B2-B185-24F0-8088-C50C3A71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94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7C53-8821-F997-6DFD-9018C1B5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37489-05DA-3095-E7D0-F43126A1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2026-E413-0847-9B7F-F3F691C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09615-4E90-4771-8128-DFC2EE140659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76F7-DE97-852F-58A6-3939CC82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6012-42D3-29D7-B671-861BC3E8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8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DA94-CA7B-642A-9320-B4BE477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6F4C-8C3E-F9D8-C0E7-9B8BC8493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1C0E-0324-C5DE-D3A8-438C4144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23B2-C50A-8F2F-0FB3-C6268451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40A7-0CF3-4951-9FA2-5AAE24313CCE}" type="datetime1">
              <a:rPr lang="en-CA" smtClean="0"/>
              <a:t>2025-08-24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38C5-C067-5499-591C-D687976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7A8A-4D9A-E128-C923-35F9BB48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2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1211-ED6B-E4E4-E909-A82B93C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41B3-5523-A1D3-1D8C-2A424D1B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FD0A2-AF31-E327-41DD-E603E0CC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9F41B-2513-7CEB-5026-460BB7E7C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16C45-4489-C2B6-2669-9715910AF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BA1D-EC95-5ED7-E5B8-C930DC2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C15-D77F-4B4A-93A0-0FC92CF63665}" type="datetime1">
              <a:rPr lang="en-CA" smtClean="0"/>
              <a:t>2025-08-24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143BF-F582-E1E5-EF0D-6C40074C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9F455-F895-18F7-AB8B-A094DAF6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9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CC40-482F-B39F-FFAF-8A351A16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F23D-78B1-14E4-71F9-A8874477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32C2-3A32-4E15-8673-856100E32E08}" type="datetime1">
              <a:rPr lang="en-CA" smtClean="0"/>
              <a:t>2025-08-24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CEB73-C454-5C91-9A82-6AC9454E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85205-79E5-30D9-5A5D-66BCAB7C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8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B5BA-90DA-0939-ECFF-BBAB5A27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EFD2-817D-4FAE-B230-104D47115001}" type="datetime1">
              <a:rPr lang="en-CA" smtClean="0"/>
              <a:t>2025-08-24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1EC7C-722A-2DDF-6352-9AE9F3A7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67A1-BDBE-EDBF-C9B5-9D3BA546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58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71E1-8B0D-BBE8-9B1E-F8E14110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A23C-749F-9BB1-5D2F-FFB993D9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2E38F-88C0-A3BA-5E92-BCE5809D5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7677-31F5-B9A7-B4B8-DEA29160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395D-1E76-40D0-8B7C-A7D70249ACA2}" type="datetime1">
              <a:rPr lang="en-CA" smtClean="0"/>
              <a:t>2025-08-24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A5030-B2AF-ADFD-FCB2-A5B4070C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73A1-CA44-5400-C881-4F30ED45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9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72F7-FC74-F3FB-8F7D-E79BEFAF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673F2-42CF-419F-8061-AD69D061F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78FE-6E07-E2F3-45F7-BF2F66FE9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B4898-1506-C5A9-0222-282142CB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A605-0C41-42DF-9A1A-3BFA368CF766}" type="datetime1">
              <a:rPr lang="en-CA" smtClean="0"/>
              <a:t>2025-08-24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CF626-3203-AFAE-84A4-C0B63514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BEF0-BA18-C7B8-36A2-3010B795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71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952CC-9DCA-1881-D296-0DEF0679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7E29-6F3B-CCBF-36B8-F8B186D0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7FF-8587-4128-4C60-8045AB47C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473405-052F-4ED4-8927-392CC22010FA}" type="datetime1">
              <a:rPr lang="en-CA" smtClean="0"/>
              <a:t>2025-08-24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DDB00-933E-B366-71FE-724F6F925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F7DB-1252-32A0-C4C0-76A48F21E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9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deloev.github.io/shiny-r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67/12.11.26" TargetMode="External"/><Relationship Id="rId3" Type="http://schemas.openxmlformats.org/officeDocument/2006/relationships/hyperlink" Target="https://doi.org/10.2174/1874297101003010016" TargetMode="External"/><Relationship Id="rId7" Type="http://schemas.openxmlformats.org/officeDocument/2006/relationships/hyperlink" Target="https://doi.org/10.1037/1082-989X.9.2.147" TargetMode="External"/><Relationship Id="rId2" Type="http://schemas.openxmlformats.org/officeDocument/2006/relationships/hyperlink" Target="https://doi.org/10.5334/joc.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ml.2017.01.001" TargetMode="External"/><Relationship Id="rId5" Type="http://schemas.openxmlformats.org/officeDocument/2006/relationships/hyperlink" Target="https://doi.org/10.31234/osf.io/ack8u" TargetMode="External"/><Relationship Id="rId10" Type="http://schemas.openxmlformats.org/officeDocument/2006/relationships/hyperlink" Target="https://lindeloev.github.io/shiny-rt/" TargetMode="External"/><Relationship Id="rId4" Type="http://schemas.openxmlformats.org/officeDocument/2006/relationships/hyperlink" Target="https://doi.org/10.1177/2515245920965119" TargetMode="External"/><Relationship Id="rId9" Type="http://schemas.openxmlformats.org/officeDocument/2006/relationships/hyperlink" Target="https://doi.org/10.1371/journal.pone.005920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43E1-8318-F049-A778-8DDA8E6D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Analysis by Simulation: Annoying and Time-Consuming, but Probably our Only Real Shot. Anyway, Here’s How You Do It!</a:t>
            </a:r>
            <a:endParaRPr lang="en-CA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281D6-ACDF-7B03-C01D-BAE49D1D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6864"/>
            <a:ext cx="9144000" cy="1655762"/>
          </a:xfrm>
        </p:spPr>
        <p:txBody>
          <a:bodyPr/>
          <a:lstStyle/>
          <a:p>
            <a:r>
              <a:rPr lang="de-DE" dirty="0"/>
              <a:t>Björn Jörges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717F6-B444-8851-E63A-0AA44478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5FA2-49F8-5DC9-AD13-7F4712F7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analyses are great, ...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54DE-E5FB-F59B-A124-9E8DF9D2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826" cy="20884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Good for science</a:t>
            </a:r>
          </a:p>
          <a:p>
            <a:pPr lvl="1"/>
            <a:r>
              <a:rPr lang="de-DE" dirty="0"/>
              <a:t>More power = more reliable results in the literature = faster progress towards a better future or whatever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FF3A-C278-ADC7-FFBD-94D66E1B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10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BEE093-A435-6D73-EFAB-079EBE8CA37E}"/>
              </a:ext>
            </a:extLst>
          </p:cNvPr>
          <p:cNvSpPr txBox="1">
            <a:spLocks/>
          </p:cNvSpPr>
          <p:nvPr/>
        </p:nvSpPr>
        <p:spPr>
          <a:xfrm>
            <a:off x="6317972" y="1825625"/>
            <a:ext cx="492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Good for you</a:t>
            </a:r>
          </a:p>
          <a:p>
            <a:pPr lvl="1"/>
            <a:r>
              <a:rPr lang="de-DE" dirty="0"/>
              <a:t>No waste of resources (by underpowering or vastly overpowering your study)</a:t>
            </a:r>
          </a:p>
          <a:p>
            <a:pPr lvl="1"/>
            <a:r>
              <a:rPr lang="de-DE" dirty="0"/>
              <a:t>Correctly reject the alternative hypothesis if necessary</a:t>
            </a:r>
          </a:p>
          <a:p>
            <a:pPr lvl="1"/>
            <a:r>
              <a:rPr lang="de-DE" dirty="0"/>
              <a:t>Makes you think more thoroughly about your design and data</a:t>
            </a:r>
          </a:p>
          <a:p>
            <a:pPr lvl="1"/>
            <a:r>
              <a:rPr lang="de-DE" dirty="0"/>
              <a:t>Makes you look cool (people are more likely to believe you)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97C79-6D90-53B9-6BCE-A465A99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18" y="3972481"/>
            <a:ext cx="4070380" cy="227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84A1C-6144-301B-CC72-6C433AD2E16B}"/>
              </a:ext>
            </a:extLst>
          </p:cNvPr>
          <p:cNvSpPr txBox="1"/>
          <p:nvPr/>
        </p:nvSpPr>
        <p:spPr>
          <a:xfrm>
            <a:off x="1622" y="64396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(Christley, 2010; Turner et al., 2013)</a:t>
            </a:r>
          </a:p>
        </p:txBody>
      </p:sp>
    </p:spTree>
    <p:extLst>
      <p:ext uri="{BB962C8B-B14F-4D97-AF65-F5344CB8AC3E}">
        <p14:creationId xmlns:p14="http://schemas.microsoft.com/office/powerpoint/2010/main" val="412319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B12-E25D-3DBB-ECEC-CAAB3526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0821" cy="1325563"/>
          </a:xfrm>
        </p:spPr>
        <p:txBody>
          <a:bodyPr/>
          <a:lstStyle/>
          <a:p>
            <a:r>
              <a:rPr lang="de-DE" dirty="0"/>
              <a:t>... but you gotta DO them! That‘s work!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67CD-E8D4-EF9B-A144-96E93619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for simple statistical designs</a:t>
            </a:r>
          </a:p>
          <a:p>
            <a:pPr lvl="1"/>
            <a:r>
              <a:rPr lang="de-DE" dirty="0"/>
              <a:t>t tests</a:t>
            </a:r>
          </a:p>
          <a:p>
            <a:pPr lvl="1"/>
            <a:r>
              <a:rPr lang="de-DE" dirty="0"/>
              <a:t>ANOVAs, maybe</a:t>
            </a:r>
          </a:p>
          <a:p>
            <a:pPr marL="457200" lvl="1" indent="0">
              <a:buNone/>
            </a:pPr>
            <a:r>
              <a:rPr lang="de-DE" dirty="0"/>
              <a:t>... with tools like G power </a:t>
            </a:r>
            <a:r>
              <a:rPr lang="de-DE" sz="1000" dirty="0"/>
              <a:t>(https://www.psychologie.hhu.de/arbeitsgruppen/allgemeine-psychologie-und-arbeitspsychologie/gpower)</a:t>
            </a:r>
          </a:p>
          <a:p>
            <a:r>
              <a:rPr lang="en-CA" dirty="0"/>
              <a:t>But even a repeated measures ANOVA is already a challenge for these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F4C9-5D22-2A82-EEB8-049D3A31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9BDF6-F99C-AA4A-4900-F903D7477CB8}"/>
              </a:ext>
            </a:extLst>
          </p:cNvPr>
          <p:cNvSpPr txBox="1"/>
          <p:nvPr/>
        </p:nvSpPr>
        <p:spPr>
          <a:xfrm>
            <a:off x="9557003" y="26405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(And we‘re all TIRED)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F1EA2-B62B-940A-DCA2-DD2831C5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76" y="355427"/>
            <a:ext cx="5128301" cy="6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AC7DB-697D-7362-3413-FB742B9E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B499-7A38-FA77-C795-67EED3B7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44" y="2766218"/>
            <a:ext cx="651591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POWER ANALYSES VIA SIMULATIONS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46DE2-89F9-8FDE-66E4-F652B986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671A-24CC-7177-DFD2-8C994DFC053F}"/>
              </a:ext>
            </a:extLst>
          </p:cNvPr>
          <p:cNvSpPr txBox="1"/>
          <p:nvPr/>
        </p:nvSpPr>
        <p:spPr>
          <a:xfrm>
            <a:off x="80252" y="6352143"/>
            <a:ext cx="5172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(Debruine &amp; Barr, 2021; </a:t>
            </a:r>
            <a:r>
              <a:rPr lang="en-US" dirty="0" err="1">
                <a:effectLst/>
              </a:rPr>
              <a:t>Brysbaert</a:t>
            </a:r>
            <a:r>
              <a:rPr lang="en-US" dirty="0">
                <a:effectLst/>
              </a:rPr>
              <a:t> &amp; Stevens, 2018)</a:t>
            </a:r>
          </a:p>
        </p:txBody>
      </p:sp>
    </p:spTree>
    <p:extLst>
      <p:ext uri="{BB962C8B-B14F-4D97-AF65-F5344CB8AC3E}">
        <p14:creationId xmlns:p14="http://schemas.microsoft.com/office/powerpoint/2010/main" val="426080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2C66-A135-4D79-8F9D-F1A92F29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general process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2E32-6E66-23F4-9077-F79A2195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SIMULATING: We simulate 1000 verisimilar datasets for different numbers of trials and participants</a:t>
            </a:r>
          </a:p>
          <a:p>
            <a:r>
              <a:rPr lang="de-DE" dirty="0"/>
              <a:t>ANALYZING: We analyze each of these simulated datasets</a:t>
            </a:r>
          </a:p>
          <a:p>
            <a:r>
              <a:rPr lang="de-DE" dirty="0"/>
              <a:t>SUCCESS!: The fraction of signficant tests is the statistical power, given the number of trials and participants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(unreasonably detailed preprint for 2AFC data: </a:t>
            </a:r>
            <a:r>
              <a:rPr lang="en-CA" dirty="0" err="1"/>
              <a:t>Jörges</a:t>
            </a:r>
            <a:r>
              <a:rPr lang="en-CA" dirty="0"/>
              <a:t>,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DA8A-A4EC-A990-A180-3A58954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6C60-8CE2-48BD-7691-6B8B2B46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62374-4D84-5DF2-9D3B-E42B674A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14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F66F44-C90D-6179-BEF2-F4EDEC18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80" y="2766218"/>
            <a:ext cx="5633720" cy="1325563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/>
              <a:t>THE EXAMPLE</a:t>
            </a:r>
            <a:r>
              <a:rPr lang="es-ES" sz="6000" b="1" dirty="0"/>
              <a:t>: A 2AFC TASK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8902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47F1-583F-1EB9-14FE-6F16CD85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15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FC727-09E5-BEBD-9FBB-0ADEB2EF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95425"/>
            <a:ext cx="11125200" cy="38671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5D27BF-8DDA-C733-E12A-07F7A37E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31" y="169862"/>
            <a:ext cx="6413938" cy="1325563"/>
          </a:xfrm>
        </p:spPr>
        <p:txBody>
          <a:bodyPr/>
          <a:lstStyle/>
          <a:p>
            <a:r>
              <a:rPr lang="de-DE" b="1" dirty="0"/>
              <a:t>The Aubert-Fleischl Effect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3756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CCD-50A4-B918-DC8F-B136D8B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8" y="0"/>
            <a:ext cx="2272862" cy="1325563"/>
          </a:xfrm>
        </p:spPr>
        <p:txBody>
          <a:bodyPr/>
          <a:lstStyle/>
          <a:p>
            <a:r>
              <a:rPr lang="de-DE" b="1" dirty="0"/>
              <a:t>Methods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EEAD-4EF2-224D-BDAC-FD6C62DE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86184-95DD-0A6F-10C5-2B7D5EFB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9" r="21246"/>
          <a:stretch/>
        </p:blipFill>
        <p:spPr>
          <a:xfrm>
            <a:off x="4056375" y="819317"/>
            <a:ext cx="2910953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CCAE7-DBC8-61C6-A5B4-B770BAEC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9" r="18463"/>
          <a:stretch/>
        </p:blipFill>
        <p:spPr>
          <a:xfrm>
            <a:off x="3976051" y="3082840"/>
            <a:ext cx="30716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0FD40-5813-3BBC-AC68-62E9A4676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81"/>
          <a:stretch/>
        </p:blipFill>
        <p:spPr>
          <a:xfrm>
            <a:off x="8327386" y="819317"/>
            <a:ext cx="3264951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562C3-DBB0-47D7-E185-E4388F948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85"/>
          <a:stretch/>
        </p:blipFill>
        <p:spPr>
          <a:xfrm>
            <a:off x="8327386" y="3156395"/>
            <a:ext cx="3360632" cy="216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5AB247-4C7B-A7A4-1438-1CCB2713D008}"/>
              </a:ext>
            </a:extLst>
          </p:cNvPr>
          <p:cNvSpPr txBox="1">
            <a:spLocks/>
          </p:cNvSpPr>
          <p:nvPr/>
        </p:nvSpPr>
        <p:spPr>
          <a:xfrm>
            <a:off x="7296346" y="2563412"/>
            <a:ext cx="1215445" cy="5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000" b="1" dirty="0"/>
              <a:t>vs</a:t>
            </a:r>
            <a:endParaRPr lang="en-CA" sz="5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74566-E7C4-C4B9-0EEB-DF8C8B0782BA}"/>
              </a:ext>
            </a:extLst>
          </p:cNvPr>
          <p:cNvSpPr txBox="1">
            <a:spLocks/>
          </p:cNvSpPr>
          <p:nvPr/>
        </p:nvSpPr>
        <p:spPr>
          <a:xfrm>
            <a:off x="715860" y="2725475"/>
            <a:ext cx="2245560" cy="140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Which is faster, the single sphere or the sphere cloud?</a:t>
            </a:r>
            <a:endParaRPr lang="en-CA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6008-13F7-0020-F03B-FBC3442748E8}"/>
              </a:ext>
            </a:extLst>
          </p:cNvPr>
          <p:cNvSpPr txBox="1">
            <a:spLocks/>
          </p:cNvSpPr>
          <p:nvPr/>
        </p:nvSpPr>
        <p:spPr>
          <a:xfrm>
            <a:off x="6450548" y="266588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i="1" dirty="0"/>
              <a:t>Environment Condition:</a:t>
            </a:r>
            <a:endParaRPr lang="en-CA" sz="2000" b="1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BA396D-C99A-47BC-054D-64CEB04A287A}"/>
              </a:ext>
            </a:extLst>
          </p:cNvPr>
          <p:cNvSpPr txBox="1">
            <a:spLocks/>
          </p:cNvSpPr>
          <p:nvPr/>
        </p:nvSpPr>
        <p:spPr>
          <a:xfrm>
            <a:off x="6165574" y="5712462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i="1" dirty="0"/>
              <a:t>Gaze Condition:</a:t>
            </a:r>
          </a:p>
          <a:p>
            <a:pPr marL="0" indent="0" algn="ctr">
              <a:buNone/>
            </a:pPr>
            <a:r>
              <a:rPr lang="de-DE" sz="2000" b="1" dirty="0"/>
              <a:t>Fixation versus Pursuit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1609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2" grpId="0" build="allAtOnce"/>
      <p:bldP spid="13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D561-E961-0F3D-684F-3187174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5" y="2404133"/>
            <a:ext cx="2211535" cy="1325563"/>
          </a:xfrm>
        </p:spPr>
        <p:txBody>
          <a:bodyPr/>
          <a:lstStyle/>
          <a:p>
            <a:pPr algn="ctr"/>
            <a:r>
              <a:rPr lang="de-DE" b="1" dirty="0"/>
              <a:t>Pilot Results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4480-C58D-B563-4F65-427BAFC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E9437-AE73-2FF5-DF79-4585E2AA5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232" y="467217"/>
            <a:ext cx="8095593" cy="60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EEE48-11D9-791B-4502-D0B71BFB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18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74832-5FC3-D888-1147-C2461785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SIMULATING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03792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34DD-EAFC-3A71-8F82-4F21102C7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2: Simulate verisimilar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4B53-3F0E-EFC5-C965-00A63EA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19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E2B7-28C4-70FE-49EE-DEEFB6909F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/>
              <a:t>Option 2: Simulate verisimilar data</a:t>
            </a:r>
          </a:p>
        </p:txBody>
      </p:sp>
    </p:spTree>
    <p:extLst>
      <p:ext uri="{BB962C8B-B14F-4D97-AF65-F5344CB8AC3E}">
        <p14:creationId xmlns:p14="http://schemas.microsoft.com/office/powerpoint/2010/main" val="40479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D1E2-3903-E541-9968-D9242644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95" y="297031"/>
            <a:ext cx="3461426" cy="1325563"/>
          </a:xfrm>
        </p:spPr>
        <p:txBody>
          <a:bodyPr/>
          <a:lstStyle/>
          <a:p>
            <a:r>
              <a:rPr lang="de-DE" dirty="0"/>
              <a:t>Housekeeping...</a:t>
            </a:r>
            <a:endParaRPr lang="en-CA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1704F-3FA0-E640-0964-BBC0D272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44" y="609235"/>
            <a:ext cx="7533456" cy="5330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A7721-F3E8-F284-FB81-06704D45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</a:t>
            </a:fld>
            <a:endParaRPr lang="en-CA"/>
          </a:p>
        </p:txBody>
      </p:sp>
      <p:pic>
        <p:nvPicPr>
          <p:cNvPr id="7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657724-DAC9-15E0-54B2-2BBDA721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0" t="73010"/>
          <a:stretch>
            <a:fillRect/>
          </a:stretch>
        </p:blipFill>
        <p:spPr>
          <a:xfrm>
            <a:off x="146801" y="2898872"/>
            <a:ext cx="4587056" cy="36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55A8-0672-FB99-2554-015C026E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goes into simulating 2AFC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E90-6FC0-E92C-9058-1B08484E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Baseline accuracy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de-DE" dirty="0"/>
              <a:t>Baseline precision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en-CA" dirty="0"/>
              <a:t>Changes in accuracy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Changes in precision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Distribution of presented stimuli</a:t>
            </a:r>
          </a:p>
          <a:p>
            <a:pPr lvl="1"/>
            <a:r>
              <a:rPr lang="en-CA" dirty="0"/>
              <a:t>Staircase?</a:t>
            </a:r>
          </a:p>
          <a:p>
            <a:pPr lvl="1"/>
            <a:r>
              <a:rPr lang="en-CA" dirty="0"/>
              <a:t>Constant stimuli?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5DB4-1E6E-23AF-4F80-19AE6114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5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234-9397-7366-E5EB-4A706219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Where do we get these values from?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DC35-93EA-1E23-7744-2B9F3BBA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Rely on stuff reported in the literature</a:t>
            </a:r>
          </a:p>
          <a:p>
            <a:pPr lvl="1"/>
            <a:r>
              <a:rPr lang="de-DE" dirty="0"/>
              <a:t>Usually not detailed enough</a:t>
            </a:r>
          </a:p>
          <a:p>
            <a:r>
              <a:rPr lang="de-DE" dirty="0"/>
              <a:t>Reuse published data sets</a:t>
            </a:r>
          </a:p>
          <a:p>
            <a:r>
              <a:rPr lang="de-DE" dirty="0"/>
              <a:t>Your own pilot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8787A-AB7A-CD14-6DCA-D387803E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0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9D673-7FA8-5FE6-CED6-57EC0963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B63C-F247-D2F2-DE0C-65B15731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8EDDDE-280D-3CD3-EB33-A31AB977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ANALYZING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22962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6AE4-037F-7EAA-A0B5-5F4B295E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FA0-D311-D12F-F3C1-6900CB4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Analyzing Psychophysical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6453-D24D-B1D1-65CF-86BF2AC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Two-step approach:</a:t>
            </a:r>
          </a:p>
          <a:p>
            <a:pPr lvl="1"/>
            <a:r>
              <a:rPr lang="de-DE" dirty="0"/>
              <a:t>Fit psychometric functions</a:t>
            </a:r>
          </a:p>
          <a:p>
            <a:pPr lvl="1"/>
            <a:r>
              <a:rPr lang="de-DE" dirty="0"/>
              <a:t>Use fitted PSEs/JNDs as dependent variables to assess statistical significance</a:t>
            </a:r>
          </a:p>
          <a:p>
            <a:pPr lvl="1"/>
            <a:endParaRPr lang="de-DE" dirty="0"/>
          </a:p>
          <a:p>
            <a:r>
              <a:rPr lang="de-DE" dirty="0"/>
              <a:t>One-step approach (Moscatelli et al., 2012):</a:t>
            </a:r>
          </a:p>
          <a:p>
            <a:pPr lvl="1"/>
            <a:r>
              <a:rPr lang="de-DE" dirty="0"/>
              <a:t>Assess statistical significance directly based on raw data (i.e., with individual trials as dependent variable)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3BDE-D5B3-B856-2D7E-9AF05D1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94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CA40-052D-8A82-5209-52B14BD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9C6-8ED2-4EEB-5080-D0325E65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879" y="2735057"/>
            <a:ext cx="3215640" cy="2094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8430-1DED-0731-60C7-6BFF2DBC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047A6-B6CF-1EB5-5AEF-030B01BC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5979160" y="596900"/>
            <a:ext cx="4808814" cy="5664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7BA27C-74D8-F6AC-93CE-925860FA5F85}"/>
              </a:ext>
            </a:extLst>
          </p:cNvPr>
          <p:cNvSpPr txBox="1">
            <a:spLocks/>
          </p:cNvSpPr>
          <p:nvPr/>
        </p:nvSpPr>
        <p:spPr>
          <a:xfrm>
            <a:off x="8519160" y="163194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6DC2C2-3DED-F05F-73B3-4319D2A7B564}"/>
              </a:ext>
            </a:extLst>
          </p:cNvPr>
          <p:cNvCxnSpPr>
            <a:cxnSpLocks/>
          </p:cNvCxnSpPr>
          <p:nvPr/>
        </p:nvCxnSpPr>
        <p:spPr>
          <a:xfrm>
            <a:off x="8840443" y="596900"/>
            <a:ext cx="0" cy="531751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AE54DB-EB22-84BA-7497-DBDEC45EFFDB}"/>
              </a:ext>
            </a:extLst>
          </p:cNvPr>
          <p:cNvSpPr txBox="1">
            <a:spLocks/>
          </p:cNvSpPr>
          <p:nvPr/>
        </p:nvSpPr>
        <p:spPr>
          <a:xfrm>
            <a:off x="8206740" y="4395973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A4B20-0A67-9B1A-88F5-9D31BAD69313}"/>
              </a:ext>
            </a:extLst>
          </p:cNvPr>
          <p:cNvCxnSpPr>
            <a:cxnSpLocks/>
          </p:cNvCxnSpPr>
          <p:nvPr/>
        </p:nvCxnSpPr>
        <p:spPr>
          <a:xfrm>
            <a:off x="8409801" y="4300722"/>
            <a:ext cx="4598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B3236-5A21-02D6-8241-A0A56EE11FF5}"/>
              </a:ext>
            </a:extLst>
          </p:cNvPr>
          <p:cNvSpPr txBox="1">
            <a:spLocks/>
          </p:cNvSpPr>
          <p:nvPr/>
        </p:nvSpPr>
        <p:spPr>
          <a:xfrm>
            <a:off x="8791804" y="1608772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3E467-64F0-4A09-7E2B-219F55152E85}"/>
              </a:ext>
            </a:extLst>
          </p:cNvPr>
          <p:cNvCxnSpPr>
            <a:cxnSpLocks/>
          </p:cNvCxnSpPr>
          <p:nvPr/>
        </p:nvCxnSpPr>
        <p:spPr>
          <a:xfrm>
            <a:off x="8874252" y="2042478"/>
            <a:ext cx="32141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743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1E79-8C0D-750D-33EA-FAE6B7C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5D3-56BB-E574-56CD-0F6332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7BE2-57F2-CDCD-F539-A592054E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(2) Use PSEs and JNDs as dependent variable in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B310-F043-92BD-3A77-C2BF8E7A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25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2933-2A09-95FF-0E2C-E0CBF22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6410962" y="365125"/>
            <a:ext cx="4108315" cy="59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55E2-5949-9AA2-8C4C-B9692DE9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6F2A-4841-BF95-2D21-F80D780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little foray into linear mixed models, ... (sorry)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89F-6644-FC3A-39ED-E7D5C912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Attribute otherwise random variability to sources, e.g.:</a:t>
            </a:r>
          </a:p>
          <a:p>
            <a:pPr lvl="1"/>
            <a:r>
              <a:rPr lang="de-DE" dirty="0"/>
              <a:t>Baseline differences between participants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(1 </a:t>
            </a:r>
            <a:r>
              <a:rPr lang="en-CA" dirty="0"/>
              <a:t>| Participant</a:t>
            </a:r>
            <a:r>
              <a:rPr lang="en-US" dirty="0"/>
              <a:t>)</a:t>
            </a:r>
          </a:p>
          <a:p>
            <a:pPr lvl="1"/>
            <a:r>
              <a:rPr lang="de-DE" dirty="0"/>
              <a:t>Individual differences in how participants react to the manipulation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(Experimental Manipulation </a:t>
            </a:r>
            <a:r>
              <a:rPr lang="en-CA" dirty="0"/>
              <a:t>| Participant</a:t>
            </a:r>
            <a:r>
              <a:rPr lang="en-US" dirty="0"/>
              <a:t>)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5F149-15FC-A28B-24A0-5212932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712C5-248D-708E-F4C2-329100FC25FC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(Matuschek et al., 2017; Brown, 2017)</a:t>
            </a:r>
          </a:p>
        </p:txBody>
      </p:sp>
    </p:spTree>
    <p:extLst>
      <p:ext uri="{BB962C8B-B14F-4D97-AF65-F5344CB8AC3E}">
        <p14:creationId xmlns:p14="http://schemas.microsoft.com/office/powerpoint/2010/main" val="52478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23C4-4F79-38AA-1198-B65C864E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24" y="530716"/>
            <a:ext cx="5711975" cy="352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/>
              <a:t>Dependent Variable ~ Experimental Manipulation</a:t>
            </a:r>
          </a:p>
          <a:p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06C2-A2DC-090E-867B-623EF02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E8DAF-06CC-BB46-6C2D-998880D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57" t="5344"/>
          <a:stretch>
            <a:fillRect/>
          </a:stretch>
        </p:blipFill>
        <p:spPr>
          <a:xfrm>
            <a:off x="7084548" y="1177047"/>
            <a:ext cx="3440780" cy="520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3F1EF-06DE-6C05-473C-2F50039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1112953" y="1223422"/>
            <a:ext cx="3700497" cy="531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9AB76-BC3C-C8E5-4327-EF6048BDDEB3}"/>
              </a:ext>
            </a:extLst>
          </p:cNvPr>
          <p:cNvSpPr txBox="1"/>
          <p:nvPr/>
        </p:nvSpPr>
        <p:spPr>
          <a:xfrm>
            <a:off x="5372100" y="236978"/>
            <a:ext cx="6582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de-DE" sz="2000" dirty="0"/>
              <a:t>Dependent Variable ~ Experimental Manipulation + (1 </a:t>
            </a:r>
            <a:r>
              <a:rPr lang="en-CA" sz="2000" dirty="0"/>
              <a:t>| Participant</a:t>
            </a:r>
            <a:r>
              <a:rPr lang="en-US" sz="2000" dirty="0"/>
              <a:t>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412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0119A-3677-5F0C-97ED-87360BF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71F8-5C91-6E9D-FA35-6E8B53F0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One big downside of the two-step 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6718-3C03-B347-CF8D-E1F82F0C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0651" cy="878664"/>
          </a:xfrm>
        </p:spPr>
        <p:txBody>
          <a:bodyPr/>
          <a:lstStyle/>
          <a:p>
            <a:r>
              <a:rPr lang="de-DE" dirty="0"/>
              <a:t>A sizeable loss in power!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1027F-5E8F-F579-113F-164AF441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11A56-E298-1350-D544-333AED52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6253480" y="1491785"/>
            <a:ext cx="3977640" cy="46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F388-7A5D-9D86-93B3-CBE2E8C6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5E7C-42CD-56E6-CDF3-D8A0BD0A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84" y="251586"/>
            <a:ext cx="3727367" cy="1325563"/>
          </a:xfrm>
        </p:spPr>
        <p:txBody>
          <a:bodyPr/>
          <a:lstStyle/>
          <a:p>
            <a:pPr algn="ctr"/>
            <a:r>
              <a:rPr lang="de-DE" b="1" dirty="0"/>
              <a:t>One-Step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3282-4B69-3170-B171-CBD48B39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84" y="1968525"/>
            <a:ext cx="3599234" cy="238645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Assess statistical significance directly based on raw data (i.e., individual responses)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6BD6-9CA2-0636-3711-4EE4E967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29</a:t>
            </a:fld>
            <a:endParaRPr lang="en-CA"/>
          </a:p>
        </p:txBody>
      </p:sp>
      <p:pic>
        <p:nvPicPr>
          <p:cNvPr id="12" name="Picture 11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3478F0C-9AEC-8D9C-377B-D277EDF9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44" y="768485"/>
            <a:ext cx="7833233" cy="5595167"/>
          </a:xfrm>
          <a:prstGeom prst="rect">
            <a:avLst/>
          </a:prstGeom>
        </p:spPr>
      </p:pic>
      <p:pic>
        <p:nvPicPr>
          <p:cNvPr id="6" name="Picture 5" descr="A diagram of a number of black dots&#10;&#10;AI-generated content may be incorrect.">
            <a:extLst>
              <a:ext uri="{FF2B5EF4-FFF2-40B4-BE49-F238E27FC236}">
                <a16:creationId xmlns:a16="http://schemas.microsoft.com/office/drawing/2014/main" id="{42E92DF8-C455-7CF9-BB9D-C3CBC63E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77" y="544512"/>
            <a:ext cx="6176963" cy="6176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D8117-E5EB-9330-4580-282C7C4E2C03}"/>
              </a:ext>
            </a:extLst>
          </p:cNvPr>
          <p:cNvSpPr txBox="1"/>
          <p:nvPr/>
        </p:nvSpPr>
        <p:spPr>
          <a:xfrm>
            <a:off x="419988" y="5150107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9B443-309A-BF50-DE7F-9FD16A2DDFCC}"/>
              </a:ext>
            </a:extLst>
          </p:cNvPr>
          <p:cNvSpPr txBox="1"/>
          <p:nvPr/>
        </p:nvSpPr>
        <p:spPr>
          <a:xfrm>
            <a:off x="419988" y="5519439"/>
            <a:ext cx="372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88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8CCDF-6085-ED42-5E35-89993414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0AFF-749C-0579-46FD-956F4E35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94" y="297031"/>
            <a:ext cx="4145605" cy="1325563"/>
          </a:xfrm>
        </p:spPr>
        <p:txBody>
          <a:bodyPr/>
          <a:lstStyle/>
          <a:p>
            <a:r>
              <a:rPr lang="de-DE" dirty="0"/>
              <a:t>Housekeeping...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8C0D-0CC1-7E58-ABF9-C720A0E1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</a:t>
            </a:fld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F22F3-EB71-8B69-DE9B-912A0544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GitHub repository: </a:t>
            </a:r>
          </a:p>
          <a:p>
            <a:pPr marL="0" indent="0">
              <a:buNone/>
            </a:pPr>
            <a:r>
              <a:rPr lang="de-DE" dirty="0"/>
              <a:t>https://github.com/b-jorges/Workshop--Power-Analyses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59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E725-78D3-31B5-4A42-83F3D95F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72" y="136525"/>
            <a:ext cx="10611255" cy="1325563"/>
          </a:xfrm>
        </p:spPr>
        <p:txBody>
          <a:bodyPr/>
          <a:lstStyle/>
          <a:p>
            <a:pPr algn="ctr"/>
            <a:r>
              <a:rPr lang="de-DE" b="1" dirty="0"/>
              <a:t>GLMMs and 2AFC data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BEE2-572F-87E0-8250-EEA8637A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30</a:t>
            </a:fld>
            <a:endParaRPr lang="en-CA"/>
          </a:p>
        </p:txBody>
      </p:sp>
      <p:pic>
        <p:nvPicPr>
          <p:cNvPr id="10" name="Picture 9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AC968FDF-0198-5247-90C9-028958C0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6" y="1187846"/>
            <a:ext cx="7054499" cy="5038928"/>
          </a:xfrm>
          <a:prstGeom prst="rect">
            <a:avLst/>
          </a:prstGeom>
        </p:spPr>
      </p:pic>
      <p:pic>
        <p:nvPicPr>
          <p:cNvPr id="11" name="Picture 10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FFCFD0F-3AD2-6546-EFF5-3A19D23E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13" y="1187846"/>
            <a:ext cx="7055999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37FB9-46FC-C7F7-17ED-EE90724BC8FF}"/>
              </a:ext>
            </a:extLst>
          </p:cNvPr>
          <p:cNvSpPr txBox="1"/>
          <p:nvPr/>
        </p:nvSpPr>
        <p:spPr>
          <a:xfrm>
            <a:off x="282536" y="1586131"/>
            <a:ext cx="377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A1B70-8324-2653-6A4C-D27939A54690}"/>
              </a:ext>
            </a:extLst>
          </p:cNvPr>
          <p:cNvSpPr txBox="1"/>
          <p:nvPr/>
        </p:nvSpPr>
        <p:spPr>
          <a:xfrm>
            <a:off x="282536" y="2263825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</p:spTree>
    <p:extLst>
      <p:ext uri="{BB962C8B-B14F-4D97-AF65-F5344CB8AC3E}">
        <p14:creationId xmlns:p14="http://schemas.microsoft.com/office/powerpoint/2010/main" val="26863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A0EC-24ED-DE32-4B89-0E5517B1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EE4D-2CCB-D1A4-159D-03D78C2E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inner workings of a GLMM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AF30-3EED-DE01-CB4F-C0E4115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31</a:t>
            </a:fld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F0A84C-5B45-2D91-8877-A062832E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37" y="1379679"/>
            <a:ext cx="6912864" cy="4937760"/>
          </a:xfrm>
          <a:prstGeom prst="rect">
            <a:avLst/>
          </a:prstGeom>
        </p:spPr>
      </p:pic>
      <p:pic>
        <p:nvPicPr>
          <p:cNvPr id="18" name="Picture 17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D812491F-97D1-8FEB-66CC-6210F518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37" y="1379679"/>
            <a:ext cx="7054499" cy="5038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8EF58E-AE19-B96D-FDC3-80980A652CA0}"/>
              </a:ext>
            </a:extLst>
          </p:cNvPr>
          <p:cNvSpPr txBox="1"/>
          <p:nvPr/>
        </p:nvSpPr>
        <p:spPr>
          <a:xfrm>
            <a:off x="51109" y="4017235"/>
            <a:ext cx="425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  <a:p>
            <a:r>
              <a:rPr lang="en-CA" dirty="0"/>
              <a:t>link = “logit”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CEA03-680F-7702-778E-833AF5F90486}"/>
              </a:ext>
            </a:extLst>
          </p:cNvPr>
          <p:cNvSpPr txBox="1"/>
          <p:nvPr/>
        </p:nvSpPr>
        <p:spPr>
          <a:xfrm>
            <a:off x="51109" y="2142203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2C60-AE31-AFDF-1E34-EFDD63B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" y="5167039"/>
            <a:ext cx="2841367" cy="13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2183B-7F84-843C-27F1-5484AC22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25A6-2484-FB23-C0FA-EB5E043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CC463B-01B3-4320-B582-86D47E4F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79" y="2766218"/>
            <a:ext cx="366064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SUCCESS!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1884578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DDBF5-D7CE-C332-0C7A-8D94325A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33</a:t>
            </a:fld>
            <a:endParaRPr lang="en-CA"/>
          </a:p>
        </p:txBody>
      </p:sp>
      <p:pic>
        <p:nvPicPr>
          <p:cNvPr id="14" name="Picture 13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F355ABC6-42F1-6A7E-D11A-4229482B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55" y="1355225"/>
            <a:ext cx="4919845" cy="4919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FB529B-E592-44E7-9AD6-290047F5A1F4}"/>
              </a:ext>
            </a:extLst>
          </p:cNvPr>
          <p:cNvSpPr txBox="1"/>
          <p:nvPr/>
        </p:nvSpPr>
        <p:spPr>
          <a:xfrm>
            <a:off x="1280469" y="2967335"/>
            <a:ext cx="3169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fraction of p values below the pre-defined cutoff (0.05) is the power</a:t>
            </a:r>
            <a:endParaRPr lang="en-CA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FD41F2-6816-80E5-6229-27246C0C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From Simulations to Results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658610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BBC7-1308-A2D7-1816-322DCA85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539365"/>
            <a:ext cx="3296920" cy="1325563"/>
          </a:xfrm>
        </p:spPr>
        <p:txBody>
          <a:bodyPr/>
          <a:lstStyle/>
          <a:p>
            <a:r>
              <a:rPr lang="de-DE" dirty="0"/>
              <a:t>Plotting the power</a:t>
            </a:r>
            <a:endParaRPr lang="en-CA" dirty="0"/>
          </a:p>
        </p:txBody>
      </p:sp>
      <p:pic>
        <p:nvPicPr>
          <p:cNvPr id="6" name="Content Placeholder 5" descr="A graph of different levels of effects&#10;&#10;AI-generated content may be incorrect.">
            <a:extLst>
              <a:ext uri="{FF2B5EF4-FFF2-40B4-BE49-F238E27FC236}">
                <a16:creationId xmlns:a16="http://schemas.microsoft.com/office/drawing/2014/main" id="{8CE6F464-BC43-648D-B1AF-65510E94F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0" y="157002"/>
            <a:ext cx="6381910" cy="638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E2839-6A51-4412-8C4C-E7670D84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24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D0816-2F94-80AC-79AA-DBD63A10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7D26-3C88-EDB6-4C84-33C1ACA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74" y="2766218"/>
            <a:ext cx="4560651" cy="1325563"/>
          </a:xfrm>
        </p:spPr>
        <p:txBody>
          <a:bodyPr/>
          <a:lstStyle/>
          <a:p>
            <a:pPr algn="ctr"/>
            <a:r>
              <a:rPr lang="de-DE" b="1" dirty="0"/>
              <a:t>EXAMPLE #2:</a:t>
            </a:r>
            <a:br>
              <a:rPr lang="de-DE" b="1" dirty="0"/>
            </a:br>
            <a:r>
              <a:rPr lang="de-DE" b="1" dirty="0"/>
              <a:t>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8D44-5BE1-D5A8-E0B6-A2297860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6CEE-C896-4ED4-FB76-CF7BD5362B7B}"/>
              </a:ext>
            </a:extLst>
          </p:cNvPr>
          <p:cNvSpPr txBox="1"/>
          <p:nvPr/>
        </p:nvSpPr>
        <p:spPr>
          <a:xfrm>
            <a:off x="1621" y="635214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https://lindeloev.github.io/shiny-rt/</a:t>
            </a:r>
          </a:p>
        </p:txBody>
      </p:sp>
    </p:spTree>
    <p:extLst>
      <p:ext uri="{BB962C8B-B14F-4D97-AF65-F5344CB8AC3E}">
        <p14:creationId xmlns:p14="http://schemas.microsoft.com/office/powerpoint/2010/main" val="2428561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D3D4D-D53A-439F-A9B5-DE60E9EA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2ADD-11C1-3A2C-91F8-55AF984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83" y="1462711"/>
            <a:ext cx="2837793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A typical distribution of 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F628-BDD5-DA6C-9B5C-57F2603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813ED-091D-0E4F-7612-797D0F7A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67"/>
          <a:stretch>
            <a:fillRect/>
          </a:stretch>
        </p:blipFill>
        <p:spPr>
          <a:xfrm>
            <a:off x="4214484" y="1097236"/>
            <a:ext cx="6600825" cy="5259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485C7B-1045-0105-ED7B-F55E93440367}"/>
              </a:ext>
            </a:extLst>
          </p:cNvPr>
          <p:cNvSpPr txBox="1"/>
          <p:nvPr/>
        </p:nvSpPr>
        <p:spPr>
          <a:xfrm>
            <a:off x="158074" y="627936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https://lindeloev.github.io/shiny-rt/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6059D-22DB-76BA-2DB4-C7FB03351708}"/>
              </a:ext>
            </a:extLst>
          </p:cNvPr>
          <p:cNvSpPr txBox="1"/>
          <p:nvPr/>
        </p:nvSpPr>
        <p:spPr>
          <a:xfrm>
            <a:off x="307880" y="4349152"/>
            <a:ext cx="41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e.g., (Shifted) Log-Normal Distribution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63313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5B47-4379-E68F-9F75-B6EF3DDC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One Simulated Data Set</a:t>
            </a:r>
            <a:endParaRPr lang="en-CA" b="1" dirty="0"/>
          </a:p>
        </p:txBody>
      </p:sp>
      <p:pic>
        <p:nvPicPr>
          <p:cNvPr id="6" name="Content Placeholder 5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C82F310C-DDD0-10CF-5248-A86B3A19E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77" y="1847850"/>
            <a:ext cx="783240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6FB99-F42D-29F0-68B1-2A516046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151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7816-8D4B-AF44-06C5-1CB04F95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.... Results</a:t>
            </a:r>
            <a:endParaRPr lang="en-CA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61F0A1-F17E-9726-2301-17DC5632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2832" y="1793953"/>
            <a:ext cx="8566335" cy="4759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424F-03BA-B8A6-2BAB-19C941B7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878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F8E-640D-CC17-B106-7B3D2D8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References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58E7-5185-BDB7-E780-D7646BB7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Brown, V. A. (2021). An Introduction to Linear Mixed-Effects Modeling in R.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1–19.</a:t>
            </a:r>
          </a:p>
          <a:p>
            <a:r>
              <a:rPr lang="en-US" dirty="0" err="1"/>
              <a:t>Brysbaert</a:t>
            </a:r>
            <a:r>
              <a:rPr lang="en-US" dirty="0"/>
              <a:t>, M., &amp; Stevens, M. (2018). Power Analysis and Effect Size in Mixed Effects Models: A Tutorial. </a:t>
            </a:r>
            <a:r>
              <a:rPr lang="en-US" i="1" dirty="0"/>
              <a:t>Journal of Cognition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(1), 1–20. </a:t>
            </a:r>
            <a:r>
              <a:rPr lang="en-US" dirty="0">
                <a:hlinkClick r:id="rId2"/>
              </a:rPr>
              <a:t>https://doi.org/10.5334/joc.10</a:t>
            </a:r>
            <a:endParaRPr lang="en-US" dirty="0"/>
          </a:p>
          <a:p>
            <a:r>
              <a:rPr lang="en-US" dirty="0"/>
              <a:t>Christley, R. M. (2010). Power and error: Increased risk of false positive results in underpowered studies. </a:t>
            </a:r>
            <a:r>
              <a:rPr lang="en-US" i="1" dirty="0"/>
              <a:t>Open Epidemiology Journal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16–19. </a:t>
            </a:r>
            <a:r>
              <a:rPr lang="en-US" dirty="0">
                <a:hlinkClick r:id="rId3"/>
              </a:rPr>
              <a:t>https://doi.org/10.2174/1874297101003010016</a:t>
            </a:r>
            <a:endParaRPr lang="en-US" dirty="0"/>
          </a:p>
          <a:p>
            <a:r>
              <a:rPr lang="en-US" dirty="0"/>
              <a:t>Debruine, L. M., &amp; Barr, D. J. (2021). Understanding Mixed-Effects Models Through Data Simulation.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1–15. </a:t>
            </a:r>
            <a:r>
              <a:rPr lang="en-US" dirty="0">
                <a:hlinkClick r:id="rId4"/>
              </a:rPr>
              <a:t>https://doi.org/10.1177/2515245920965119</a:t>
            </a:r>
            <a:endParaRPr lang="en-US" dirty="0"/>
          </a:p>
          <a:p>
            <a:r>
              <a:rPr lang="en-US" dirty="0" err="1"/>
              <a:t>Jörges</a:t>
            </a:r>
            <a:r>
              <a:rPr lang="en-US" dirty="0"/>
              <a:t>, B. (2021). Data Analysis and Power Simulations with General Linear Mixed Modelling for Psychophysical Data – A Practical , R-Based Guide. </a:t>
            </a:r>
            <a:r>
              <a:rPr lang="en-US" i="1" dirty="0" err="1"/>
              <a:t>PsyArXiv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https://doi.org/10.31234/osf.io/ack8u</a:t>
            </a:r>
            <a:endParaRPr lang="en-US" dirty="0"/>
          </a:p>
          <a:p>
            <a:r>
              <a:rPr lang="en-US" dirty="0"/>
              <a:t>Matuschek, H., Kliegl, R., </a:t>
            </a:r>
            <a:r>
              <a:rPr lang="en-US" dirty="0" err="1"/>
              <a:t>Vasishth</a:t>
            </a:r>
            <a:r>
              <a:rPr lang="en-US" dirty="0"/>
              <a:t>, S., </a:t>
            </a:r>
            <a:r>
              <a:rPr lang="en-US" dirty="0" err="1"/>
              <a:t>Baayen</a:t>
            </a:r>
            <a:r>
              <a:rPr lang="en-US" dirty="0"/>
              <a:t>, H., &amp; Bates, D. (2017). Balancing Type I error and power in linear mixed models. </a:t>
            </a:r>
            <a:r>
              <a:rPr lang="en-US" i="1" dirty="0"/>
              <a:t>Journal of Memory and Language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, 305–315. </a:t>
            </a:r>
            <a:r>
              <a:rPr lang="en-US" dirty="0">
                <a:hlinkClick r:id="rId6"/>
              </a:rPr>
              <a:t>https://doi.org/10.1016/j.jml.2017.01.001</a:t>
            </a:r>
            <a:endParaRPr lang="en-US" dirty="0"/>
          </a:p>
          <a:p>
            <a:r>
              <a:rPr lang="en-US" dirty="0"/>
              <a:t>Maxwell, S. E. (2004). The persistence of underpowered studies in psychological research: Causes, consequences, and remedies.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(2), 147–163. </a:t>
            </a:r>
            <a:r>
              <a:rPr lang="en-US" dirty="0">
                <a:hlinkClick r:id="rId7"/>
              </a:rPr>
              <a:t>https://doi.org/10.1037/1082-989X.9.2.147</a:t>
            </a:r>
            <a:endParaRPr lang="en-US" dirty="0"/>
          </a:p>
          <a:p>
            <a:r>
              <a:rPr lang="en-US" dirty="0"/>
              <a:t>Moscatelli, A., Mezzetti, M., &amp; </a:t>
            </a:r>
            <a:r>
              <a:rPr lang="en-US" dirty="0" err="1"/>
              <a:t>Lacquaniti</a:t>
            </a:r>
            <a:r>
              <a:rPr lang="en-US" dirty="0"/>
              <a:t>, F. (2012). Modeling psychophysical data at the population-level: The generalized linear mixed model. </a:t>
            </a:r>
            <a:r>
              <a:rPr lang="en-US" i="1" dirty="0"/>
              <a:t>Journal of Vision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(11), 1–17. </a:t>
            </a:r>
            <a:r>
              <a:rPr lang="en-US" dirty="0">
                <a:hlinkClick r:id="rId8"/>
              </a:rPr>
              <a:t>https://doi.org/10.1167/12.11.26</a:t>
            </a:r>
            <a:endParaRPr lang="en-US" dirty="0"/>
          </a:p>
          <a:p>
            <a:r>
              <a:rPr lang="en-US" dirty="0"/>
              <a:t>Turner, R. M., Bird, S. M., &amp; Higgins, J. P. T. (2013). The Impact of Study Size on Meta-analyses: Examination of Underpowered Studies in Cochrane Reviews.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(3), 1–8. </a:t>
            </a:r>
            <a:r>
              <a:rPr lang="en-US" dirty="0">
                <a:hlinkClick r:id="rId9"/>
              </a:rPr>
              <a:t>https://doi.org/10.1371/journal.pone.0059202</a:t>
            </a:r>
            <a:endParaRPr lang="en-US" dirty="0"/>
          </a:p>
          <a:p>
            <a:r>
              <a:rPr lang="en-CA" dirty="0">
                <a:hlinkClick r:id="rId10"/>
              </a:rPr>
              <a:t>https://lindeloev.github.io/shiny-rt/</a:t>
            </a:r>
            <a:r>
              <a:rPr lang="en-CA" dirty="0"/>
              <a:t> (accessed 2025-08-12)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23C16-344D-68BC-C029-74658BA3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F977-62CE-50FF-A978-58FE9F47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pPr lvl="1"/>
            <a:r>
              <a:rPr lang="de-DE" dirty="0"/>
              <a:t>What are power analyses? Why are power analyses?</a:t>
            </a:r>
          </a:p>
          <a:p>
            <a:r>
              <a:rPr lang="en-CA" dirty="0"/>
              <a:t>Power analyses via simulations</a:t>
            </a:r>
          </a:p>
          <a:p>
            <a:pPr lvl="1"/>
            <a:r>
              <a:rPr lang="en-CA" dirty="0"/>
              <a:t>What is the general idea behind this approach?</a:t>
            </a:r>
          </a:p>
          <a:p>
            <a:r>
              <a:rPr lang="en-CA" dirty="0"/>
              <a:t>The examples:</a:t>
            </a:r>
          </a:p>
          <a:p>
            <a:pPr lvl="1"/>
            <a:r>
              <a:rPr lang="en-CA" b="1" dirty="0"/>
              <a:t>Two-Alternative Forced-Choice Task</a:t>
            </a:r>
          </a:p>
          <a:p>
            <a:pPr lvl="1"/>
            <a:r>
              <a:rPr lang="en-CA" dirty="0"/>
              <a:t>Reaction Time Task</a:t>
            </a:r>
          </a:p>
          <a:p>
            <a:r>
              <a:rPr lang="en-CA" dirty="0"/>
              <a:t>A stroll through sample code </a:t>
            </a:r>
            <a:r>
              <a:rPr lang="de-DE" dirty="0"/>
              <a:t>(and time to explore it yourselves)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C32B-6C0F-050B-2AB1-3D67032A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4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C530D-4D3B-052B-A8DD-87CB4D6F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792" y="320675"/>
            <a:ext cx="7712415" cy="1325563"/>
          </a:xfrm>
        </p:spPr>
        <p:txBody>
          <a:bodyPr>
            <a:normAutofit/>
          </a:bodyPr>
          <a:lstStyle/>
          <a:p>
            <a:r>
              <a:rPr lang="de-DE" dirty="0"/>
              <a:t>What are we getting up to today?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84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40EC-91A1-6308-EA91-891390D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22" y="2766218"/>
            <a:ext cx="5726756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INTRODUCTION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33D83-5BEF-629A-C971-747CC80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93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2928-58DE-A772-591E-268AF7FB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Why bother? The Replication Crisis in Psychology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74E7-FF8E-6A92-D574-CC1AA403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55"/>
            <a:ext cx="10515600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1730F7-4BC6-6AAD-B962-DA28AF96DAB2}"/>
              </a:ext>
            </a:extLst>
          </p:cNvPr>
          <p:cNvSpPr txBox="1">
            <a:spLocks/>
          </p:cNvSpPr>
          <p:nvPr/>
        </p:nvSpPr>
        <p:spPr>
          <a:xfrm>
            <a:off x="8202203" y="1740241"/>
            <a:ext cx="3024162" cy="331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Only 30-70% of published results can be reproduced, most with vastly reduced effect sizes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Can we trust the findings that are reported in the literature?!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222222"/>
              </a:solidFill>
              <a:latin typeface="ArialMT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C36EDA3-CB76-637D-1469-E1435A7A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5" y="2074951"/>
            <a:ext cx="6936170" cy="40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E019-2E48-4AD3-C30D-A9508E8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6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0DA1-6EC5-1D8E-52DA-18F77B68D0CD}"/>
              </a:ext>
            </a:extLst>
          </p:cNvPr>
          <p:cNvSpPr txBox="1"/>
          <p:nvPr/>
        </p:nvSpPr>
        <p:spPr>
          <a:xfrm>
            <a:off x="447473" y="6194029"/>
            <a:ext cx="115588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Nosek, B. A., Hardwicke, T. E.,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Moshontz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Allard, A., Corker, K. S.,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Dreber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Vazire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(2022). Replicability, robustness, and reproducibility in psychological science.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Annual review of psychology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73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719-748.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06113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CF55-5760-3E22-0AE2-651CBE2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572-EBC6-D70B-55D0-EF70653B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365125"/>
            <a:ext cx="11060348" cy="1325563"/>
          </a:xfrm>
        </p:spPr>
        <p:txBody>
          <a:bodyPr/>
          <a:lstStyle/>
          <a:p>
            <a:pPr algn="ctr"/>
            <a:r>
              <a:rPr lang="de-DE" b="1" dirty="0"/>
              <a:t>Replication Crisis – in Cognitive Psychology?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7557-01D7-EC72-DAB6-13A92CFE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687"/>
            <a:ext cx="10515600" cy="3596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457200" lvl="1" indent="0" algn="ctr">
              <a:buNone/>
            </a:pPr>
            <a:r>
              <a:rPr lang="de-DE" b="1" dirty="0"/>
              <a:t>50% replication rate in Cognitive Psychology</a:t>
            </a:r>
          </a:p>
          <a:p>
            <a:pPr marL="457200" lvl="1" indent="0" algn="ctr">
              <a:buNone/>
            </a:pPr>
            <a:r>
              <a:rPr lang="de-DE" dirty="0"/>
              <a:t>versus</a:t>
            </a:r>
          </a:p>
          <a:p>
            <a:pPr marL="457200" lvl="1" indent="0" algn="ctr">
              <a:buNone/>
            </a:pPr>
            <a:r>
              <a:rPr lang="de-DE" b="1" dirty="0"/>
              <a:t>25% replication rate in Social Psychology </a:t>
            </a:r>
          </a:p>
          <a:p>
            <a:pPr marL="457200" lvl="1" indent="0" algn="ctr">
              <a:buNone/>
            </a:pPr>
            <a:r>
              <a:rPr lang="de-DE" dirty="0"/>
              <a:t>(</a:t>
            </a:r>
            <a:r>
              <a:rPr lang="en-CA" dirty="0"/>
              <a:t>Open Science Collaboration, 2015)</a:t>
            </a:r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r>
              <a:rPr lang="en-CA" b="1" dirty="0"/>
              <a:t>Why?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8935F-7536-A5FA-3423-605FCB6770D2}"/>
              </a:ext>
            </a:extLst>
          </p:cNvPr>
          <p:cNvSpPr txBox="1"/>
          <p:nvPr/>
        </p:nvSpPr>
        <p:spPr>
          <a:xfrm>
            <a:off x="565826" y="6079351"/>
            <a:ext cx="11060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 Science Collaboration. (2015). Estimating the reproducibility of psychological science.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(6251), aac4716.</a:t>
            </a:r>
            <a:endParaRPr lang="en-CA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4604-1200-8FF9-B94F-7BCD989B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26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9BCF-856F-F353-1492-5FC868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Distinguishing Statistical Features of Cognitive Psychology?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7BE9-B131-8901-0BCA-6FC887F9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Fairly universal effects: low between-participant variability, high generalizability</a:t>
            </a:r>
          </a:p>
          <a:p>
            <a:endParaRPr lang="de-DE" dirty="0"/>
          </a:p>
          <a:p>
            <a:r>
              <a:rPr lang="de-DE" dirty="0"/>
              <a:t>Small n, BUT many trials: </a:t>
            </a:r>
            <a:r>
              <a:rPr lang="de-DE" b="1" dirty="0"/>
              <a:t>high effective statistical power (?)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98F5-4B1A-1416-69E4-F7A5AD76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1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13E6-23B4-6D68-F40B-7D8DDEA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Statistical Power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9073-5369-77FE-CB78-199C4DF3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426"/>
            <a:ext cx="5257800" cy="5029199"/>
          </a:xfrm>
        </p:spPr>
        <p:txBody>
          <a:bodyPr>
            <a:normAutofit/>
          </a:bodyPr>
          <a:lstStyle/>
          <a:p>
            <a:r>
              <a:rPr lang="en-CA" dirty="0"/>
              <a:t>Null Hypothesis Significance Testing</a:t>
            </a:r>
          </a:p>
          <a:p>
            <a:r>
              <a:rPr lang="de-DE" dirty="0"/>
              <a:t>Determined by</a:t>
            </a:r>
          </a:p>
          <a:p>
            <a:pPr lvl="1"/>
            <a:r>
              <a:rPr lang="en-CA" dirty="0"/>
              <a:t>Statistical test</a:t>
            </a:r>
            <a:endParaRPr lang="de-DE" dirty="0"/>
          </a:p>
          <a:p>
            <a:pPr lvl="1"/>
            <a:r>
              <a:rPr lang="de-DE" dirty="0"/>
              <a:t>Significance level (p = 0.05?)</a:t>
            </a:r>
          </a:p>
          <a:p>
            <a:pPr lvl="1"/>
            <a:r>
              <a:rPr lang="de-DE" dirty="0"/>
              <a:t>Effect size:</a:t>
            </a:r>
          </a:p>
          <a:p>
            <a:pPr lvl="2"/>
            <a:r>
              <a:rPr lang="de-DE" dirty="0"/>
              <a:t>Mean difference between conditions</a:t>
            </a:r>
          </a:p>
          <a:p>
            <a:pPr lvl="2"/>
            <a:r>
              <a:rPr lang="de-DE" dirty="0"/>
              <a:t>Variability in performance</a:t>
            </a:r>
          </a:p>
          <a:p>
            <a:pPr lvl="1"/>
            <a:r>
              <a:rPr lang="de-DE" dirty="0"/>
              <a:t>Sample size:</a:t>
            </a:r>
          </a:p>
          <a:p>
            <a:pPr lvl="2"/>
            <a:r>
              <a:rPr lang="de-DE" dirty="0"/>
              <a:t>Number of participants</a:t>
            </a:r>
          </a:p>
          <a:p>
            <a:pPr lvl="2"/>
            <a:r>
              <a:rPr lang="de-DE" dirty="0"/>
              <a:t>Number of repeat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9B58-3AFC-B739-8A16-D91D1FA1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9</a:t>
            </a:fld>
            <a:endParaRPr lang="en-CA"/>
          </a:p>
        </p:txBody>
      </p:sp>
      <p:sp>
        <p:nvSpPr>
          <p:cNvPr id="8" name="AutoShape 6" descr="Visualization of effect size.">
            <a:extLst>
              <a:ext uri="{FF2B5EF4-FFF2-40B4-BE49-F238E27FC236}">
                <a16:creationId xmlns:a16="http://schemas.microsoft.com/office/drawing/2014/main" id="{EB036F13-911C-3353-04B6-EA15EE6AB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155CE2-B806-CADC-1FC7-0EC7B35820ED}"/>
              </a:ext>
            </a:extLst>
          </p:cNvPr>
          <p:cNvGrpSpPr/>
          <p:nvPr/>
        </p:nvGrpSpPr>
        <p:grpSpPr>
          <a:xfrm>
            <a:off x="5587729" y="1828126"/>
            <a:ext cx="6408437" cy="3421568"/>
            <a:chOff x="5587729" y="1828126"/>
            <a:chExt cx="6408437" cy="34215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466E06-6A3B-F903-0404-8EAD8FF2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0227"/>
            <a:stretch>
              <a:fillRect/>
            </a:stretch>
          </p:blipFill>
          <p:spPr>
            <a:xfrm>
              <a:off x="5715009" y="1828126"/>
              <a:ext cx="6281157" cy="34215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2B6138-5911-A209-8D61-D1D72CFBA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015" t="89774" r="53869"/>
            <a:stretch>
              <a:fillRect/>
            </a:stretch>
          </p:blipFill>
          <p:spPr>
            <a:xfrm>
              <a:off x="9525000" y="2407564"/>
              <a:ext cx="1828800" cy="3897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31220C5-3E8B-B3BA-E36D-44EE7B1EF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5591" t="90420" r="12653" b="3998"/>
            <a:stretch>
              <a:fillRect/>
            </a:stretch>
          </p:blipFill>
          <p:spPr>
            <a:xfrm>
              <a:off x="6443980" y="2389728"/>
              <a:ext cx="1366520" cy="21272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D61B563-AF4D-9236-4503-9980487BCE26}"/>
                </a:ext>
              </a:extLst>
            </p:cNvPr>
            <p:cNvGrpSpPr/>
            <p:nvPr/>
          </p:nvGrpSpPr>
          <p:grpSpPr>
            <a:xfrm>
              <a:off x="5587729" y="4601936"/>
              <a:ext cx="2091447" cy="323165"/>
              <a:chOff x="7723761" y="1446723"/>
              <a:chExt cx="2091447" cy="3231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7F27CC-F74D-E13C-DA9D-E498B058E6CE}"/>
                  </a:ext>
                </a:extLst>
              </p:cNvPr>
              <p:cNvSpPr txBox="1"/>
              <p:nvPr/>
            </p:nvSpPr>
            <p:spPr>
              <a:xfrm>
                <a:off x="7723761" y="1446723"/>
                <a:ext cx="2091447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de-DE" sz="1500" dirty="0"/>
                  <a:t>Significance level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4AF4DA-3ECD-0A08-D650-8592CE25ABC0}"/>
                  </a:ext>
                </a:extLst>
              </p:cNvPr>
              <p:cNvSpPr/>
              <p:nvPr/>
            </p:nvSpPr>
            <p:spPr>
              <a:xfrm>
                <a:off x="7879404" y="1575882"/>
                <a:ext cx="350196" cy="51880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2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1484</Words>
  <Application>Microsoft Office PowerPoint</Application>
  <PresentationFormat>Widescreen</PresentationFormat>
  <Paragraphs>216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ArialMT</vt:lpstr>
      <vt:lpstr>Office Theme</vt:lpstr>
      <vt:lpstr>Power Analysis by Simulation: Annoying and Time-Consuming, but Probably our Only Real Shot. Anyway, Here’s How You Do It!</vt:lpstr>
      <vt:lpstr>Housekeeping...</vt:lpstr>
      <vt:lpstr>Housekeeping...</vt:lpstr>
      <vt:lpstr>What are we getting up to today?</vt:lpstr>
      <vt:lpstr>INTRODUCTION</vt:lpstr>
      <vt:lpstr>Why bother? The Replication Crisis in Psychology</vt:lpstr>
      <vt:lpstr>Replication Crisis – in Cognitive Psychology?</vt:lpstr>
      <vt:lpstr>Distinguishing Statistical Features of Cognitive Psychology?</vt:lpstr>
      <vt:lpstr>Statistical Power</vt:lpstr>
      <vt:lpstr>Power analyses are great, ...</vt:lpstr>
      <vt:lpstr>... but you gotta DO them! That‘s work!</vt:lpstr>
      <vt:lpstr>POWER ANALYSES VIA SIMULATIONS</vt:lpstr>
      <vt:lpstr>The general process</vt:lpstr>
      <vt:lpstr>THE EXAMPLE: A 2AFC TASK</vt:lpstr>
      <vt:lpstr>The Aubert-Fleischl Effect</vt:lpstr>
      <vt:lpstr>Methods</vt:lpstr>
      <vt:lpstr>Pilot Results</vt:lpstr>
      <vt:lpstr>SIMULATING</vt:lpstr>
      <vt:lpstr>PowerPoint Presentation</vt:lpstr>
      <vt:lpstr>What goes into simulating 2AFC data?</vt:lpstr>
      <vt:lpstr>Where do we get these values from?</vt:lpstr>
      <vt:lpstr>ANALYZING</vt:lpstr>
      <vt:lpstr>Analyzing Psychophysical Data</vt:lpstr>
      <vt:lpstr>Two-Step Approach</vt:lpstr>
      <vt:lpstr>Two-Step Approach</vt:lpstr>
      <vt:lpstr>A little foray into linear mixed models, ... (sorry)</vt:lpstr>
      <vt:lpstr>PowerPoint Presentation</vt:lpstr>
      <vt:lpstr>One big downside of the two-step approach</vt:lpstr>
      <vt:lpstr>One-Step Approach</vt:lpstr>
      <vt:lpstr>GLMMs and 2AFC data</vt:lpstr>
      <vt:lpstr>The inner workings of a GLMM</vt:lpstr>
      <vt:lpstr>SUCCESS!</vt:lpstr>
      <vt:lpstr>From Simulations to Results</vt:lpstr>
      <vt:lpstr>Plotting the power</vt:lpstr>
      <vt:lpstr>EXAMPLE #2: REACTION TIMES</vt:lpstr>
      <vt:lpstr>A typical distribution of reaction times</vt:lpstr>
      <vt:lpstr>One Simulated Data Set</vt:lpstr>
      <vt:lpstr>.... 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Jan Joerges</dc:creator>
  <cp:lastModifiedBy>Bjoern Jan Joerges</cp:lastModifiedBy>
  <cp:revision>99</cp:revision>
  <dcterms:created xsi:type="dcterms:W3CDTF">2025-05-27T17:33:08Z</dcterms:created>
  <dcterms:modified xsi:type="dcterms:W3CDTF">2025-08-24T10:23:30Z</dcterms:modified>
</cp:coreProperties>
</file>